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25"/>
  </p:notesMasterIdLst>
  <p:handoutMasterIdLst>
    <p:handoutMasterId r:id="rId26"/>
  </p:handoutMasterIdLst>
  <p:sldIdLst>
    <p:sldId id="262" r:id="rId2"/>
    <p:sldId id="257" r:id="rId3"/>
    <p:sldId id="295" r:id="rId4"/>
    <p:sldId id="271" r:id="rId5"/>
    <p:sldId id="280" r:id="rId6"/>
    <p:sldId id="270" r:id="rId7"/>
    <p:sldId id="290" r:id="rId8"/>
    <p:sldId id="285" r:id="rId9"/>
    <p:sldId id="286" r:id="rId10"/>
    <p:sldId id="287" r:id="rId11"/>
    <p:sldId id="289" r:id="rId12"/>
    <p:sldId id="288" r:id="rId13"/>
    <p:sldId id="279" r:id="rId14"/>
    <p:sldId id="272" r:id="rId15"/>
    <p:sldId id="281" r:id="rId16"/>
    <p:sldId id="282" r:id="rId17"/>
    <p:sldId id="283" r:id="rId18"/>
    <p:sldId id="284" r:id="rId19"/>
    <p:sldId id="291" r:id="rId20"/>
    <p:sldId id="296" r:id="rId21"/>
    <p:sldId id="297" r:id="rId22"/>
    <p:sldId id="261" r:id="rId23"/>
    <p:sldId id="298" r:id="rId2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706" autoAdjust="0"/>
  </p:normalViewPr>
  <p:slideViewPr>
    <p:cSldViewPr snapToGrid="0">
      <p:cViewPr varScale="1">
        <p:scale>
          <a:sx n="107" d="100"/>
          <a:sy n="107" d="100"/>
        </p:scale>
        <p:origin x="558" y="12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0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2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5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9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0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1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1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809F-4D92-B90D-74E09480CA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809F-4D92-B90D-74E09480CA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809F-4D92-B90D-74E09480CA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809F-4D92-B90D-74E09480CAED}"/>
              </c:ext>
            </c:extLst>
          </c:dPt>
          <c:dLbls>
            <c:dLbl>
              <c:idx val="0"/>
              <c:layout>
                <c:manualLayout>
                  <c:x val="3.2635710263557278E-2"/>
                  <c:y val="7.7376421697287839E-2"/>
                </c:manualLayout>
              </c:layout>
              <c:tx>
                <c:rich>
                  <a:bodyPr/>
                  <a:lstStyle/>
                  <a:p>
                    <a:fld id="{9F6C7F89-053E-486B-932C-2481CCC93E9F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E0936863-F5BE-47E8-AFD2-10FE0B5F9400}" type="VALUE">
                      <a:rPr lang="en-US" baseline="0"/>
                      <a:pPr/>
                      <a:t>[VALUE]</a:t>
                    </a:fld>
                    <a:r>
                      <a:rPr lang="en-US" baseline="0"/>
                      <a:t> </a:t>
                    </a:r>
                    <a:fld id="{29D77005-E038-4318-8C99-F18B795F9CAE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09F-4D92-B90D-74E09480CAED}"/>
                </c:ext>
              </c:extLst>
            </c:dLbl>
            <c:dLbl>
              <c:idx val="1"/>
              <c:layout>
                <c:manualLayout>
                  <c:x val="4.902887139107589E-3"/>
                  <c:y val="0.16204031787693204"/>
                </c:manualLayout>
              </c:layout>
              <c:tx>
                <c:rich>
                  <a:bodyPr/>
                  <a:lstStyle/>
                  <a:p>
                    <a:fld id="{71CFCCBD-0752-4123-9753-2AE991749E8D}" type="CATEGORYNAME">
                      <a:rPr lang="en-US"/>
                      <a:pPr/>
                      <a:t>[CATEGORY NAME]</a:t>
                    </a:fld>
                    <a:fld id="{F631F8E9-8F63-4BEF-A9CC-601BD2F734E3}" type="VALUE">
                      <a:rPr lang="en-US" baseline="0"/>
                      <a:pPr/>
                      <a:t>[VALUE]</a:t>
                    </a:fld>
                    <a:r>
                      <a:rPr lang="en-US" baseline="0"/>
                      <a:t> </a:t>
                    </a:r>
                    <a:fld id="{36906D13-806D-40B3-8B43-B0EA9143E0CB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09F-4D92-B90D-74E09480CAED}"/>
                </c:ext>
              </c:extLst>
            </c:dLbl>
            <c:dLbl>
              <c:idx val="2"/>
              <c:layout>
                <c:manualLayout>
                  <c:x val="-0.14399650043744533"/>
                  <c:y val="3.1742855059784185E-2"/>
                </c:manualLayout>
              </c:layout>
              <c:tx>
                <c:rich>
                  <a:bodyPr/>
                  <a:lstStyle/>
                  <a:p>
                    <a:fld id="{AD9B312F-B1C3-47A6-A922-7DF38F85B5E3}" type="CATEGORYNAME">
                      <a:rPr lang="en-US"/>
                      <a:pPr/>
                      <a:t>[CATEGORY NAME]</a:t>
                    </a:fld>
                    <a:fld id="{72BA7059-6C83-4E4F-BFED-5753CD930108}" type="VALUE">
                      <a:rPr lang="en-US" baseline="0"/>
                      <a:pPr/>
                      <a:t>[VALUE]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5D624368-7FBB-4A5A-BFF6-C07C3397C045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09F-4D92-B90D-74E09480CAED}"/>
                </c:ext>
              </c:extLst>
            </c:dLbl>
            <c:dLbl>
              <c:idx val="3"/>
              <c:layout>
                <c:manualLayout>
                  <c:x val="0.15258967629046358"/>
                  <c:y val="4.7827354913968872E-4"/>
                </c:manualLayout>
              </c:layout>
              <c:tx>
                <c:rich>
                  <a:bodyPr/>
                  <a:lstStyle/>
                  <a:p>
                    <a:fld id="{852A89E0-A82F-45E4-87C2-AB82EF36AFE7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95DADE86-E1B8-41A6-8FB3-8E9EA9662C62}" type="VALUE">
                      <a:rPr lang="en-US" baseline="0"/>
                      <a:pPr/>
                      <a:t>[VALUE]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56B5325C-9128-4499-9F2A-7C765EACE9E8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09F-4D92-B90D-74E09480CAED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'New Total'!$F$12:$F$15</c:f>
              <c:strCache>
                <c:ptCount val="4"/>
                <c:pt idx="0">
                  <c:v>Personnel</c:v>
                </c:pt>
                <c:pt idx="1">
                  <c:v>Operations</c:v>
                </c:pt>
                <c:pt idx="2">
                  <c:v>Capital</c:v>
                </c:pt>
                <c:pt idx="3">
                  <c:v>Debt Service</c:v>
                </c:pt>
              </c:strCache>
            </c:strRef>
          </c:cat>
          <c:val>
            <c:numRef>
              <c:f>'New Total'!$G$12:$G$15</c:f>
              <c:numCache>
                <c:formatCode>_("$"* #,##0.00_);_("$"* \(#,##0.00\);_("$"* "-"??_);_(@_)</c:formatCode>
                <c:ptCount val="4"/>
                <c:pt idx="0">
                  <c:v>8993437.9968626015</c:v>
                </c:pt>
                <c:pt idx="1">
                  <c:v>4542948</c:v>
                </c:pt>
                <c:pt idx="2">
                  <c:v>626714</c:v>
                </c:pt>
                <c:pt idx="3">
                  <c:v>71000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09F-4D92-B90D-74E09480CAE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EDE-490B-A91F-BE1949D480C0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EDE-490B-A91F-BE1949D480C0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EDE-490B-A91F-BE1949D480C0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EDE-490B-A91F-BE1949D480C0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EDE-490B-A91F-BE1949D480C0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0EDE-490B-A91F-BE1949D480C0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0EDE-490B-A91F-BE1949D480C0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0EDE-490B-A91F-BE1949D480C0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0EDE-490B-A91F-BE1949D480C0}"/>
              </c:ext>
            </c:extLst>
          </c:dPt>
          <c:dPt>
            <c:idx val="9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0EDE-490B-A91F-BE1949D480C0}"/>
              </c:ext>
            </c:extLst>
          </c:dPt>
          <c:dPt>
            <c:idx val="10"/>
            <c:bubble3D val="0"/>
            <c:spPr>
              <a:gradFill>
                <a:gsLst>
                  <a:gs pos="100000">
                    <a:schemeClr val="accent5">
                      <a:lumMod val="60000"/>
                      <a:lumMod val="60000"/>
                      <a:lumOff val="40000"/>
                    </a:schemeClr>
                  </a:gs>
                  <a:gs pos="0">
                    <a:schemeClr val="accent5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0EDE-490B-A91F-BE1949D480C0}"/>
              </c:ext>
            </c:extLst>
          </c:dPt>
          <c:dPt>
            <c:idx val="11"/>
            <c:bubble3D val="0"/>
            <c:spPr>
              <a:gradFill>
                <a:gsLst>
                  <a:gs pos="100000">
                    <a:schemeClr val="accent6">
                      <a:lumMod val="60000"/>
                      <a:lumMod val="60000"/>
                      <a:lumOff val="40000"/>
                    </a:schemeClr>
                  </a:gs>
                  <a:gs pos="0">
                    <a:schemeClr val="accent6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0EDE-490B-A91F-BE1949D480C0}"/>
              </c:ext>
            </c:extLst>
          </c:dPt>
          <c:dPt>
            <c:idx val="12"/>
            <c:bubble3D val="0"/>
            <c:spPr>
              <a:gradFill>
                <a:gsLst>
                  <a:gs pos="100000">
                    <a:schemeClr val="accent1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1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0EDE-490B-A91F-BE1949D480C0}"/>
              </c:ext>
            </c:extLst>
          </c:dPt>
          <c:dPt>
            <c:idx val="13"/>
            <c:bubble3D val="0"/>
            <c:spPr>
              <a:gradFill>
                <a:gsLst>
                  <a:gs pos="100000">
                    <a:schemeClr val="accent2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2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0EDE-490B-A91F-BE1949D480C0}"/>
              </c:ext>
            </c:extLst>
          </c:dPt>
          <c:dPt>
            <c:idx val="14"/>
            <c:bubble3D val="0"/>
            <c:spPr>
              <a:gradFill>
                <a:gsLst>
                  <a:gs pos="100000">
                    <a:schemeClr val="accent3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3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0EDE-490B-A91F-BE1949D480C0}"/>
              </c:ext>
            </c:extLst>
          </c:dPt>
          <c:dPt>
            <c:idx val="15"/>
            <c:bubble3D val="0"/>
            <c:spPr>
              <a:gradFill>
                <a:gsLst>
                  <a:gs pos="100000">
                    <a:schemeClr val="accent4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4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0EDE-490B-A91F-BE1949D480C0}"/>
              </c:ext>
            </c:extLst>
          </c:dPt>
          <c:dLbls>
            <c:dLbl>
              <c:idx val="0"/>
              <c:layout>
                <c:manualLayout>
                  <c:x val="3.875968992248062E-2"/>
                  <c:y val="-8.630952380952382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DE-490B-A91F-BE1949D480C0}"/>
                </c:ext>
              </c:extLst>
            </c:dLbl>
            <c:dLbl>
              <c:idx val="1"/>
              <c:layout>
                <c:manualLayout>
                  <c:x val="0.12093023255813942"/>
                  <c:y val="-8.630952380952380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DE-490B-A91F-BE1949D480C0}"/>
                </c:ext>
              </c:extLst>
            </c:dLbl>
            <c:dLbl>
              <c:idx val="2"/>
              <c:layout>
                <c:manualLayout>
                  <c:x val="0.17209302325581383"/>
                  <c:y val="-0.1190476190476190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EDE-490B-A91F-BE1949D480C0}"/>
                </c:ext>
              </c:extLst>
            </c:dLbl>
            <c:dLbl>
              <c:idx val="3"/>
              <c:layout>
                <c:manualLayout>
                  <c:x val="0.11144487104401206"/>
                  <c:y val="-1.706961391935835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EDE-490B-A91F-BE1949D480C0}"/>
                </c:ext>
              </c:extLst>
            </c:dLbl>
            <c:dLbl>
              <c:idx val="4"/>
              <c:layout>
                <c:manualLayout>
                  <c:x val="0.10852713178294562"/>
                  <c:y val="6.2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EDE-490B-A91F-BE1949D480C0}"/>
                </c:ext>
              </c:extLst>
            </c:dLbl>
            <c:dLbl>
              <c:idx val="8"/>
              <c:layout>
                <c:manualLayout>
                  <c:x val="-2.7906976744186046E-2"/>
                  <c:y val="0.1021711366538952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EDE-490B-A91F-BE1949D480C0}"/>
                </c:ext>
              </c:extLst>
            </c:dLbl>
            <c:dLbl>
              <c:idx val="9"/>
              <c:layout>
                <c:manualLayout>
                  <c:x val="-8.6821705426356602E-2"/>
                  <c:y val="1.27713920817369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EDE-490B-A91F-BE1949D480C0}"/>
                </c:ext>
              </c:extLst>
            </c:dLbl>
            <c:dLbl>
              <c:idx val="10"/>
              <c:layout>
                <c:manualLayout>
                  <c:x val="-0.11627906976744187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EDE-490B-A91F-BE1949D480C0}"/>
                </c:ext>
              </c:extLst>
            </c:dLbl>
            <c:dLbl>
              <c:idx val="11"/>
              <c:layout>
                <c:manualLayout>
                  <c:x val="-0.24341085271317831"/>
                  <c:y val="-2.531551372170444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EDE-490B-A91F-BE1949D480C0}"/>
                </c:ext>
              </c:extLst>
            </c:dLbl>
            <c:dLbl>
              <c:idx val="12"/>
              <c:layout>
                <c:manualLayout>
                  <c:x val="-0.19534883720930232"/>
                  <c:y val="-2.072284067939783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EDE-490B-A91F-BE1949D480C0}"/>
                </c:ext>
              </c:extLst>
            </c:dLbl>
            <c:dLbl>
              <c:idx val="13"/>
              <c:layout>
                <c:manualLayout>
                  <c:x val="-0.11782945736434108"/>
                  <c:y val="-3.575989782886334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EDE-490B-A91F-BE1949D480C0}"/>
                </c:ext>
              </c:extLst>
            </c:dLbl>
            <c:dLbl>
              <c:idx val="14"/>
              <c:layout>
                <c:manualLayout>
                  <c:x val="-7.4418604651162845E-2"/>
                  <c:y val="-3.575989782886334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0EDE-490B-A91F-BE1949D480C0}"/>
                </c:ext>
              </c:extLst>
            </c:dLbl>
            <c:dLbl>
              <c:idx val="15"/>
              <c:layout>
                <c:manualLayout>
                  <c:x val="-3.1007751937985064E-3"/>
                  <c:y val="-3.831417624521072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0EDE-490B-A91F-BE1949D480C0}"/>
                </c:ext>
              </c:extLst>
            </c:dLbl>
            <c:spPr>
              <a:solidFill>
                <a:sysClr val="window" lastClr="FFFFFF">
                  <a:alpha val="75000"/>
                </a:sysClr>
              </a:solidFill>
              <a:ln w="9525"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'Five Year'!$A$12:$A$27</c:f>
              <c:strCache>
                <c:ptCount val="16"/>
                <c:pt idx="0">
                  <c:v>General Government</c:v>
                </c:pt>
                <c:pt idx="1">
                  <c:v>Executive</c:v>
                </c:pt>
                <c:pt idx="2">
                  <c:v>Human Resources</c:v>
                </c:pt>
                <c:pt idx="3">
                  <c:v>Downtown Development</c:v>
                </c:pt>
                <c:pt idx="4">
                  <c:v>Finance</c:v>
                </c:pt>
                <c:pt idx="5">
                  <c:v>Public Works</c:v>
                </c:pt>
                <c:pt idx="6">
                  <c:v>Police</c:v>
                </c:pt>
                <c:pt idx="7">
                  <c:v>Fire</c:v>
                </c:pt>
                <c:pt idx="8">
                  <c:v>Engineering</c:v>
                </c:pt>
                <c:pt idx="9">
                  <c:v>Planning</c:v>
                </c:pt>
                <c:pt idx="10">
                  <c:v>Recreation</c:v>
                </c:pt>
                <c:pt idx="11">
                  <c:v>Sanitation</c:v>
                </c:pt>
                <c:pt idx="12">
                  <c:v>Debt Service</c:v>
                </c:pt>
                <c:pt idx="13">
                  <c:v>Legal </c:v>
                </c:pt>
                <c:pt idx="14">
                  <c:v>Theater</c:v>
                </c:pt>
                <c:pt idx="15">
                  <c:v>Parking DOEDC</c:v>
                </c:pt>
              </c:strCache>
            </c:strRef>
          </c:cat>
          <c:val>
            <c:numRef>
              <c:f>'Five Year'!$B$12:$B$27</c:f>
              <c:numCache>
                <c:formatCode>_("$"* #,##0.00_);_("$"* \(#,##0.00\);_("$"* "-"??_);_(@_)</c:formatCode>
                <c:ptCount val="16"/>
                <c:pt idx="0">
                  <c:v>539436</c:v>
                </c:pt>
                <c:pt idx="1">
                  <c:v>788386.25036259997</c:v>
                </c:pt>
                <c:pt idx="2">
                  <c:v>211060.67499999999</c:v>
                </c:pt>
                <c:pt idx="3">
                  <c:v>233223</c:v>
                </c:pt>
                <c:pt idx="4">
                  <c:v>791126</c:v>
                </c:pt>
                <c:pt idx="5">
                  <c:v>2246147.5700000003</c:v>
                </c:pt>
                <c:pt idx="6">
                  <c:v>3977044</c:v>
                </c:pt>
                <c:pt idx="7">
                  <c:v>1976710.8374999999</c:v>
                </c:pt>
                <c:pt idx="8">
                  <c:v>707802</c:v>
                </c:pt>
                <c:pt idx="9">
                  <c:v>360802.66399999999</c:v>
                </c:pt>
                <c:pt idx="10">
                  <c:v>1119611</c:v>
                </c:pt>
                <c:pt idx="11">
                  <c:v>1120750</c:v>
                </c:pt>
                <c:pt idx="12">
                  <c:v>71000</c:v>
                </c:pt>
                <c:pt idx="13">
                  <c:v>25000</c:v>
                </c:pt>
                <c:pt idx="14">
                  <c:v>219200</c:v>
                </c:pt>
                <c:pt idx="15">
                  <c:v>66000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0EDE-490B-A91F-BE1949D480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Downtown</a:t>
            </a:r>
            <a:r>
              <a:rPr lang="en-US" baseline="0"/>
              <a:t> Development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265-456C-9970-EB7819ACE4F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265-456C-9970-EB7819ACE4F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71C7B84-0091-430A-822D-DA9F09BA76D3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1047E6E9-D6BF-4A99-9AB2-EFEDCAC9CEC3}" type="VALUE">
                      <a:rPr lang="en-US" baseline="0"/>
                      <a:pPr/>
                      <a:t>[VALUE]</a:t>
                    </a:fld>
                    <a:endParaRPr lang="en-US" baseline="0"/>
                  </a:p>
                  <a:p>
                    <a:fld id="{47327CF8-F96A-4E6D-8258-C5CB95ED2F0E}" type="PERCENTAGE">
                      <a:rPr lang="en-US" baseline="0"/>
                      <a:pPr/>
                      <a:t>[PERCENTAGE]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265-456C-9970-EB7819ACE4F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F8DCA15-A9BE-4A64-9708-A43AD676A2A8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B19722DF-3225-4674-8E61-C5CFA7B867D6}" type="VALUE">
                      <a:rPr lang="en-US" baseline="0"/>
                      <a:pPr/>
                      <a:t>[VALUE]</a:t>
                    </a:fld>
                    <a:endParaRPr lang="en-US" baseline="0"/>
                  </a:p>
                  <a:p>
                    <a:fld id="{D2DD2C12-CF82-463A-9BDD-A391C3DA9182}" type="PERCENTAGE">
                      <a:rPr lang="en-US" baseline="0"/>
                      <a:pPr/>
                      <a:t>[PERCENTAGE]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265-456C-9970-EB7819ACE4F7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DOEDC!$O$11:$O$12</c:f>
              <c:strCache>
                <c:ptCount val="2"/>
                <c:pt idx="0">
                  <c:v>Personnel</c:v>
                </c:pt>
                <c:pt idx="1">
                  <c:v>Operations</c:v>
                </c:pt>
              </c:strCache>
            </c:strRef>
          </c:cat>
          <c:val>
            <c:numRef>
              <c:f>DOEDC!$P$11:$P$12</c:f>
              <c:numCache>
                <c:formatCode>_("$"* #,##0.00_);_("$"* \(#,##0.00\);_("$"* "-"??_);_(@_)</c:formatCode>
                <c:ptCount val="2"/>
                <c:pt idx="0">
                  <c:v>161083</c:v>
                </c:pt>
                <c:pt idx="1">
                  <c:v>72140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65-456C-9970-EB7819ACE4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4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Finance Department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7FEF-430A-B006-B3455BD28BB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7FEF-430A-B006-B3455BD28BB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7FEF-430A-B006-B3455BD28BB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5FB653A4-C9D1-42B3-8516-62786D4A7EF7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EB0774E2-E453-4A30-9DAF-D52478BAD118}" type="VALUE">
                      <a:rPr lang="en-US" baseline="0"/>
                      <a:pPr/>
                      <a:t>[VALUE]</a:t>
                    </a:fld>
                    <a:endParaRPr lang="en-US" baseline="0"/>
                  </a:p>
                  <a:p>
                    <a:fld id="{8B4CB2A0-C241-499E-B7AB-83C8545EB4DF}" type="PERCENTAGE">
                      <a:rPr lang="en-US" baseline="0"/>
                      <a:pPr/>
                      <a:t>[PERCENTAGE]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FEF-430A-B006-B3455BD28BB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80D6F90-89A3-4294-9D15-B9FC4D553A8B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2A089E32-E1C7-4FB3-A4A4-61D712229C8A}" type="VALUE">
                      <a:rPr lang="en-US" baseline="0"/>
                      <a:pPr/>
                      <a:t>[VALUE]</a:t>
                    </a:fld>
                    <a:endParaRPr lang="en-US" baseline="0"/>
                  </a:p>
                  <a:p>
                    <a:fld id="{4161EB3F-3DCD-4021-83B3-C1C6A1626C84}" type="PERCENTAGE">
                      <a:rPr lang="en-US" baseline="0"/>
                      <a:pPr/>
                      <a:t>[PERCENTAGE]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FEF-430A-B006-B3455BD28BBC}"/>
                </c:ext>
              </c:extLst>
            </c:dLbl>
            <c:dLbl>
              <c:idx val="2"/>
              <c:layout>
                <c:manualLayout>
                  <c:x val="-6.6666666666666666E-2"/>
                  <c:y val="4.629629629629629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B4403B9-0572-41FB-9B99-2A4E5A98FEE8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 baseline="0"/>
                      <a:t> </a:t>
                    </a:r>
                    <a:fld id="{69C07B06-3AA1-499E-BB88-2505FEFC33FB}" type="VALUE">
                      <a:rPr lang="en-US" baseline="0"/>
                      <a:pPr>
                        <a:defRPr/>
                      </a:pPr>
                      <a:t>[VALUE]</a:t>
                    </a:fld>
                    <a:endParaRPr lang="en-US" baseline="0"/>
                  </a:p>
                  <a:p>
                    <a:pPr>
                      <a:defRPr/>
                    </a:pPr>
                    <a:r>
                      <a:rPr lang="en-US" baseline="0"/>
                      <a:t> </a:t>
                    </a:r>
                    <a:fld id="{76020CEE-628C-47D0-A7A0-1B23CF729D3B}" type="PERCENTAGE">
                      <a:rPr lang="en-US" baseline="0"/>
                      <a:pPr>
                        <a:defRPr/>
                      </a:pPr>
                      <a:t>[PERCENTAGE]</a:t>
                    </a:fld>
                    <a:endParaRPr lang="en-US" baseline="0"/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562510936132987"/>
                      <c:h val="0.23332604257801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FEF-430A-B006-B3455BD28BBC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Finance!$P$10:$P$12</c:f>
              <c:strCache>
                <c:ptCount val="3"/>
                <c:pt idx="0">
                  <c:v>Personnel</c:v>
                </c:pt>
                <c:pt idx="1">
                  <c:v>Operationns</c:v>
                </c:pt>
                <c:pt idx="2">
                  <c:v>Retired Employees</c:v>
                </c:pt>
              </c:strCache>
            </c:strRef>
          </c:cat>
          <c:val>
            <c:numRef>
              <c:f>Finance!$Q$10:$Q$12</c:f>
              <c:numCache>
                <c:formatCode>_("$"* #,##0.00_);_("$"* \(#,##0.00\);_("$"* "-"??_);_(@_)</c:formatCode>
                <c:ptCount val="3"/>
                <c:pt idx="0">
                  <c:v>402576</c:v>
                </c:pt>
                <c:pt idx="1">
                  <c:v>248550</c:v>
                </c:pt>
                <c:pt idx="2">
                  <c:v>140000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FEF-430A-B006-B3455BD28B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Public</a:t>
            </a:r>
            <a:r>
              <a:rPr lang="en-US" baseline="0"/>
              <a:t> Works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'Five Year'!$M$8:$M$12</c:f>
              <c:strCache>
                <c:ptCount val="5"/>
                <c:pt idx="0">
                  <c:v>Public Works</c:v>
                </c:pt>
                <c:pt idx="1">
                  <c:v>Landscaping</c:v>
                </c:pt>
                <c:pt idx="2">
                  <c:v>Street</c:v>
                </c:pt>
                <c:pt idx="3">
                  <c:v>Buildings Grounds</c:v>
                </c:pt>
                <c:pt idx="4">
                  <c:v>Sanitation </c:v>
                </c:pt>
              </c:strCache>
            </c:strRef>
          </c:cat>
          <c:val>
            <c:numRef>
              <c:f>'Five Year'!$N$8:$N$12</c:f>
              <c:numCache>
                <c:formatCode>_("$"* #,##0.00_);_("$"* \(#,##0.00\);_("$"* "-"??_);_(@_)</c:formatCode>
                <c:ptCount val="5"/>
                <c:pt idx="0">
                  <c:v>195376</c:v>
                </c:pt>
                <c:pt idx="1">
                  <c:v>219140.5</c:v>
                </c:pt>
                <c:pt idx="2">
                  <c:v>1263749</c:v>
                </c:pt>
                <c:pt idx="3">
                  <c:v>567882.07000000007</c:v>
                </c:pt>
                <c:pt idx="4">
                  <c:v>1120750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B6-4E60-A682-5EB270358DE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6280592"/>
        <c:axId val="115685872"/>
      </c:barChart>
      <c:catAx>
        <c:axId val="187628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685872"/>
        <c:crosses val="autoZero"/>
        <c:auto val="1"/>
        <c:lblAlgn val="ctr"/>
        <c:lblOffset val="100"/>
        <c:noMultiLvlLbl val="0"/>
      </c:catAx>
      <c:valAx>
        <c:axId val="115685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6280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Parks</a:t>
            </a:r>
            <a:r>
              <a:rPr lang="en-US" baseline="0"/>
              <a:t> &amp; Recreation Expenditures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198-4533-B521-7536330052C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198-4533-B521-7536330052C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198-4533-B521-7536330052C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36EE08F-B3F6-4557-863B-A25B5F36BCA7}" type="CATEGORYNAME">
                      <a:rPr lang="en-US"/>
                      <a:pPr/>
                      <a:t>[CATEGORY NAME]</a:t>
                    </a:fld>
                    <a:fld id="{DE0AC171-D9AA-403A-A57F-6D83DEE7BC20}" type="VALUE">
                      <a:rPr lang="en-US" baseline="0"/>
                      <a:pPr/>
                      <a:t>[VALUE]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4DE660DE-B4A5-481F-8BFC-80984622DD83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198-4533-B521-7536330052C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6B79335-5FAE-4119-AA6F-E72C9C3D6903}" type="CATEGORYNAME">
                      <a:rPr lang="en-US"/>
                      <a:pPr/>
                      <a:t>[CATEGORY NAME]</a:t>
                    </a:fld>
                    <a:fld id="{AAF8BF78-3FED-4159-A340-BAB04B1D35DF}" type="VALUE">
                      <a:rPr lang="en-US" baseline="0"/>
                      <a:pPr/>
                      <a:t>[VALUE]</a:t>
                    </a:fld>
                    <a:endParaRPr lang="en-US" baseline="0"/>
                  </a:p>
                  <a:p>
                    <a:fld id="{1391A4B0-D24F-4D8B-903C-BD83C489CF2D}" type="PERCENTAGE">
                      <a:rPr lang="en-US" baseline="0"/>
                      <a:pPr/>
                      <a:t>[PERCENTAGE]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198-4533-B521-7536330052C4}"/>
                </c:ext>
              </c:extLst>
            </c:dLbl>
            <c:dLbl>
              <c:idx val="2"/>
              <c:layout>
                <c:manualLayout>
                  <c:x val="-0.16666655730533683"/>
                  <c:y val="8.333333333333332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919D732-36FB-4292-A70B-0F283013A9EA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 baseline="0"/>
                      <a:t> </a:t>
                    </a:r>
                    <a:fld id="{815574E1-1828-4381-BB4B-153A35F47618}" type="VALUE">
                      <a:rPr lang="en-US" baseline="0"/>
                      <a:pPr>
                        <a:defRPr/>
                      </a:pPr>
                      <a:t>[VALUE]</a:t>
                    </a:fld>
                    <a:endParaRPr lang="en-US" baseline="0"/>
                  </a:p>
                  <a:p>
                    <a:pPr>
                      <a:defRPr/>
                    </a:pPr>
                    <a:r>
                      <a:rPr lang="en-US" baseline="0"/>
                      <a:t> </a:t>
                    </a:r>
                    <a:fld id="{38C0A06D-5FF0-49D7-977F-0F3496BB87F2}" type="PERCENTAGE">
                      <a:rPr lang="en-US" baseline="0"/>
                      <a:pPr>
                        <a:defRPr/>
                      </a:pPr>
                      <a:t>[PERCENTAGE]</a:t>
                    </a:fld>
                    <a:endParaRPr lang="en-US" baseline="0"/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450153105861765"/>
                      <c:h val="0.177343248760571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198-4533-B521-7536330052C4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Recreation!$Q$17:$Q$19</c:f>
              <c:strCache>
                <c:ptCount val="3"/>
                <c:pt idx="0">
                  <c:v>Personnel</c:v>
                </c:pt>
                <c:pt idx="1">
                  <c:v>Operations</c:v>
                </c:pt>
                <c:pt idx="2">
                  <c:v>Capital</c:v>
                </c:pt>
              </c:strCache>
            </c:strRef>
          </c:cat>
          <c:val>
            <c:numRef>
              <c:f>Recreation!$R$17:$R$19</c:f>
              <c:numCache>
                <c:formatCode>_("$"* #,##0.00_);_("$"* \(#,##0.00\);_("$"* "-"??_);_(@_)</c:formatCode>
                <c:ptCount val="3"/>
                <c:pt idx="0">
                  <c:v>647166</c:v>
                </c:pt>
                <c:pt idx="1">
                  <c:v>371445</c:v>
                </c:pt>
                <c:pt idx="2">
                  <c:v>101000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198-4533-B521-7536330052C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1A9BCE0C-CD74-4A59-802C-6D2F8C15331A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7798501B-77B5-4365-9881-C6E19A3C1E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F04FDEA8-CBB8-46CC-9562-028963DBC55A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3" rIns="93166" bIns="4658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6" tIns="46583" rIns="93166" bIns="4658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FC8BD8E7-1312-41F3-99C4-6DA5AF8919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92D361-5027-3577-F0B5-281272F5F7FF}"/>
              </a:ext>
            </a:extLst>
          </p:cNvPr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50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198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1132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222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2925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0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78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6119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15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2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76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66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72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14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17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628E61-8EA5-AD91-7233-D58A4F0BED94}"/>
              </a:ext>
            </a:extLst>
          </p:cNvPr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6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3B47C6-2CE8-0F48-C243-050C2E1D5A23}"/>
              </a:ext>
            </a:extLst>
          </p:cNvPr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35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656" r:id="rId18"/>
    <p:sldLayoutId id="2147483657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package" Target="../embeddings/Microsoft_Excel_Worksheet8.xlsx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package" Target="../embeddings/Microsoft_Excel_Worksheet11.xlsx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package" Target="../embeddings/Microsoft_Excel_Worksheet13.xlsx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package" Target="../embeddings/Microsoft_Excel_Worksheet14.xlsx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package" Target="../embeddings/Microsoft_Excel_Worksheet15.xlsx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package" Target="../embeddings/Microsoft_Excel_Worksheet17.xlsx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emf"/><Relationship Id="rId4" Type="http://schemas.openxmlformats.org/officeDocument/2006/relationships/package" Target="../embeddings/Microsoft_Excel_Worksheet18.xlsx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package" Target="../embeddings/Microsoft_Excel_Worksheet19.xlsx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emf"/><Relationship Id="rId4" Type="http://schemas.openxmlformats.org/officeDocument/2006/relationships/package" Target="../embeddings/Microsoft_Excel_Worksheet20.xlsx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package" Target="../embeddings/Microsoft_Excel_Worksheet21.xlsx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emf"/><Relationship Id="rId4" Type="http://schemas.openxmlformats.org/officeDocument/2006/relationships/package" Target="../embeddings/Microsoft_Excel_Worksheet22.xls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package" Target="../embeddings/Microsoft_Excel_Worksheet23.xlsx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package" Target="../embeddings/Microsoft_Excel_Worksheet1.xlsx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package" Target="../embeddings/Microsoft_Excel_Worksheet4.xlsx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package" Target="../embeddings/Microsoft_Excel_Worksheet6.xlsx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package" Target="../embeddings/Microsoft_Excel_Worksheet7.xlsx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CITY OF OXFORD FY 24-25 BUDGET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pic>
        <p:nvPicPr>
          <p:cNvPr id="30" name="Picture Placeholder 29" descr="A wall with flowers painted on it&#10;&#10;Description automatically generated">
            <a:extLst>
              <a:ext uri="{FF2B5EF4-FFF2-40B4-BE49-F238E27FC236}">
                <a16:creationId xmlns:a16="http://schemas.microsoft.com/office/drawing/2014/main" id="{097A22ED-5078-A1AD-F32E-EAA714EDBACF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8" r="25878"/>
          <a:stretch>
            <a:fillRect/>
          </a:stretch>
        </p:blipFill>
        <p:spPr>
          <a:xfrm>
            <a:off x="0" y="0"/>
            <a:ext cx="3514165" cy="4840940"/>
          </a:xfr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38624CFF-E85B-84A7-0341-3874D603C937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3"/>
          <a:srcRect t="14141" b="14141"/>
          <a:stretch/>
        </p:blipFill>
        <p:spPr>
          <a:xfrm>
            <a:off x="8390964" y="0"/>
            <a:ext cx="3801035" cy="4840939"/>
          </a:xfrm>
        </p:spPr>
      </p:pic>
      <p:pic>
        <p:nvPicPr>
          <p:cNvPr id="28" name="Picture Placeholder 27" descr="A white sign with green text&#10;&#10;Description automatically generated">
            <a:extLst>
              <a:ext uri="{FF2B5EF4-FFF2-40B4-BE49-F238E27FC236}">
                <a16:creationId xmlns:a16="http://schemas.microsoft.com/office/drawing/2014/main" id="{6E170FAC-7E92-81BB-096C-B5AA5472CCA7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r="4307"/>
          <a:stretch>
            <a:fillRect/>
          </a:stretch>
        </p:blipFill>
        <p:spPr>
          <a:xfrm>
            <a:off x="3433482" y="-1"/>
            <a:ext cx="4957482" cy="4840941"/>
          </a:xfrm>
        </p:spPr>
      </p:pic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31BC9-A8B1-438B-454A-AF8CC0905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380" y="164552"/>
            <a:ext cx="9901492" cy="1280890"/>
          </a:xfrm>
        </p:spPr>
        <p:txBody>
          <a:bodyPr/>
          <a:lstStyle/>
          <a:p>
            <a:r>
              <a:rPr lang="en-US" dirty="0"/>
              <a:t>Human Resources Department $211,060.68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9AD54-55BB-3330-D800-EF890598C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913" y="1445442"/>
            <a:ext cx="5649311" cy="4229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BUDGET INCLUDES</a:t>
            </a:r>
          </a:p>
          <a:p>
            <a:r>
              <a:rPr lang="en-US" dirty="0"/>
              <a:t>An administrative assistant position to assist the Planning, Engineering and Human Resources Department.</a:t>
            </a:r>
          </a:p>
          <a:p>
            <a:r>
              <a:rPr lang="en-US" dirty="0"/>
              <a:t>Increase in the Employee Recognition and Appreciation Programs.</a:t>
            </a:r>
          </a:p>
          <a:p>
            <a:r>
              <a:rPr lang="en-US" dirty="0"/>
              <a:t>Software Upgrades to allow applications to be taken on-line.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FCFEE3C-CCA2-BE37-AFA7-43C41F1900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4487707"/>
              </p:ext>
            </p:extLst>
          </p:nvPr>
        </p:nvGraphicFramePr>
        <p:xfrm>
          <a:off x="5904224" y="1305800"/>
          <a:ext cx="6022035" cy="3618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581398" imgH="2752541" progId="Excel.Sheet.12">
                  <p:embed/>
                </p:oleObj>
              </mc:Choice>
              <mc:Fallback>
                <p:oleObj name="Worksheet" r:id="rId2" imgW="4581398" imgH="275254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04224" y="1305800"/>
                        <a:ext cx="6022035" cy="3618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372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31BC9-A8B1-438B-454A-AF8CC0905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164770"/>
            <a:ext cx="8911687" cy="1280890"/>
          </a:xfrm>
        </p:spPr>
        <p:txBody>
          <a:bodyPr/>
          <a:lstStyle/>
          <a:p>
            <a:r>
              <a:rPr lang="en-US" dirty="0"/>
              <a:t>Downtown Development $233,223.00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9AD54-55BB-3330-D800-EF890598C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2386" y="1445660"/>
            <a:ext cx="5649311" cy="4229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BUDGET INCLUDES</a:t>
            </a:r>
          </a:p>
          <a:p>
            <a:r>
              <a:rPr lang="en-US" dirty="0"/>
              <a:t>A full-time position for City Events.</a:t>
            </a:r>
          </a:p>
          <a:p>
            <a:r>
              <a:rPr lang="en-US" dirty="0"/>
              <a:t>Increase for Hot Sauce Festival to move toward a Regional Festival.</a:t>
            </a:r>
          </a:p>
          <a:p>
            <a:r>
              <a:rPr lang="en-US" dirty="0"/>
              <a:t>Downtown Enhancements.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E7DC50E-86CD-E71A-1657-60D9A719AF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9380139"/>
              </p:ext>
            </p:extLst>
          </p:nvPr>
        </p:nvGraphicFramePr>
        <p:xfrm>
          <a:off x="6161958" y="973950"/>
          <a:ext cx="4619625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985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31BC9-A8B1-438B-454A-AF8CC0905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226" y="109371"/>
            <a:ext cx="8911687" cy="1280890"/>
          </a:xfrm>
        </p:spPr>
        <p:txBody>
          <a:bodyPr/>
          <a:lstStyle/>
          <a:p>
            <a:r>
              <a:rPr lang="en-US" dirty="0"/>
              <a:t> Finance Department $791,126.00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9AD54-55BB-3330-D800-EF890598C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2589" y="1390261"/>
            <a:ext cx="5649311" cy="4229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BUDGET INCLUDES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Software Services.</a:t>
            </a:r>
          </a:p>
          <a:p>
            <a:r>
              <a:rPr lang="en-US" dirty="0"/>
              <a:t>Fees to  Granville County Tax Collection.</a:t>
            </a:r>
          </a:p>
          <a:p>
            <a:r>
              <a:rPr lang="en-US" dirty="0"/>
              <a:t>Audit Services.</a:t>
            </a:r>
          </a:p>
          <a:p>
            <a:r>
              <a:rPr lang="en-US" dirty="0"/>
              <a:t>Grant Writer or Grant Writing Services.</a:t>
            </a:r>
          </a:p>
          <a:p>
            <a:r>
              <a:rPr lang="en-US" dirty="0"/>
              <a:t>Retired Employees Health Insurance.</a:t>
            </a:r>
          </a:p>
          <a:p>
            <a:r>
              <a:rPr lang="en-US" dirty="0"/>
              <a:t>Travel and Training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62C755A-6286-E107-15EC-5FC657BEDD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788999"/>
              </p:ext>
            </p:extLst>
          </p:nvPr>
        </p:nvGraphicFramePr>
        <p:xfrm>
          <a:off x="6281530" y="1238246"/>
          <a:ext cx="5263764" cy="3969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041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31BC9-A8B1-438B-454A-AF8CC0905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822" y="129202"/>
            <a:ext cx="8911687" cy="1280890"/>
          </a:xfrm>
        </p:spPr>
        <p:txBody>
          <a:bodyPr/>
          <a:lstStyle/>
          <a:p>
            <a:r>
              <a:rPr lang="en-US" dirty="0"/>
              <a:t>Police Department $3,977,044.00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9AD54-55BB-3330-D800-EF890598C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1028" y="1561105"/>
            <a:ext cx="5649311" cy="422949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u="sng" dirty="0"/>
              <a:t>BUDGET INCLUDES</a:t>
            </a:r>
          </a:p>
          <a:p>
            <a:r>
              <a:rPr lang="en-US" dirty="0"/>
              <a:t>Motorola In Car Camera System for every car. </a:t>
            </a:r>
          </a:p>
          <a:p>
            <a:r>
              <a:rPr lang="en-US" dirty="0"/>
              <a:t>License Plate Reader Camera System.</a:t>
            </a:r>
          </a:p>
          <a:p>
            <a:r>
              <a:rPr lang="en-US" dirty="0"/>
              <a:t>Various Training Courses.</a:t>
            </a:r>
            <a:endParaRPr lang="en-US" b="1" u="sng" dirty="0"/>
          </a:p>
          <a:p>
            <a:r>
              <a:rPr lang="en-US" dirty="0"/>
              <a:t>Patrol Rifles.</a:t>
            </a:r>
          </a:p>
          <a:p>
            <a:r>
              <a:rPr lang="en-US" dirty="0"/>
              <a:t>Riot Gear.</a:t>
            </a:r>
          </a:p>
          <a:p>
            <a:r>
              <a:rPr lang="en-US" dirty="0"/>
              <a:t>ASP Baton and SCABBARD.</a:t>
            </a:r>
          </a:p>
          <a:p>
            <a:r>
              <a:rPr lang="en-US" dirty="0"/>
              <a:t>Computer Replacement.</a:t>
            </a:r>
          </a:p>
          <a:p>
            <a:r>
              <a:rPr lang="en-US" dirty="0"/>
              <a:t>Tactical First Aid Kits.</a:t>
            </a:r>
          </a:p>
          <a:p>
            <a:r>
              <a:rPr lang="en-US" dirty="0"/>
              <a:t>Tasers.</a:t>
            </a:r>
          </a:p>
          <a:p>
            <a:r>
              <a:rPr lang="en-US" dirty="0"/>
              <a:t>Bolo Wrap.</a:t>
            </a:r>
          </a:p>
          <a:p>
            <a:r>
              <a:rPr lang="en-US" dirty="0"/>
              <a:t>Ability to make upgrades or relocate headquarters.</a:t>
            </a:r>
          </a:p>
          <a:p>
            <a:pPr marL="0" indent="0">
              <a:buNone/>
            </a:pPr>
            <a:r>
              <a:rPr lang="en-US" b="1" dirty="0"/>
              <a:t>All requested items are funded.</a:t>
            </a:r>
          </a:p>
          <a:p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38BB2D0-28C2-8899-E1A4-A96BA65F99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377104"/>
              </p:ext>
            </p:extLst>
          </p:nvPr>
        </p:nvGraphicFramePr>
        <p:xfrm>
          <a:off x="6313638" y="1561105"/>
          <a:ext cx="5226050" cy="3857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225860" imgH="2990121" progId="Excel.Sheet.12">
                  <p:embed/>
                </p:oleObj>
              </mc:Choice>
              <mc:Fallback>
                <p:oleObj name="Worksheet" r:id="rId2" imgW="5225860" imgH="299012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13638" y="1561105"/>
                        <a:ext cx="5226050" cy="3857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611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80924" y="402996"/>
            <a:ext cx="8915399" cy="914400"/>
          </a:xfrm>
        </p:spPr>
        <p:txBody>
          <a:bodyPr/>
          <a:lstStyle/>
          <a:p>
            <a:r>
              <a:rPr lang="en-US" dirty="0"/>
              <a:t>Public Works $3,356,897.57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052152" y="2344397"/>
            <a:ext cx="5346336" cy="415970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ubtitle 4">
            <a:extLst>
              <a:ext uri="{FF2B5EF4-FFF2-40B4-BE49-F238E27FC236}">
                <a16:creationId xmlns:a16="http://schemas.microsoft.com/office/drawing/2014/main" id="{4F6D81DF-433F-431A-2ADA-58B89DFC87A6}"/>
              </a:ext>
            </a:extLst>
          </p:cNvPr>
          <p:cNvSpPr>
            <a:spLocks noGrp="1"/>
          </p:cNvSpPr>
          <p:nvPr/>
        </p:nvSpPr>
        <p:spPr>
          <a:xfrm>
            <a:off x="5902751" y="1650807"/>
            <a:ext cx="3629319" cy="41597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292BA6C8-3BDA-4CAA-9076-AD94ECB349A8}"/>
              </a:ext>
            </a:extLst>
          </p:cNvPr>
          <p:cNvSpPr>
            <a:spLocks noGrp="1"/>
          </p:cNvSpPr>
          <p:nvPr/>
        </p:nvSpPr>
        <p:spPr>
          <a:xfrm>
            <a:off x="6289250" y="1944154"/>
            <a:ext cx="3629319" cy="41597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248E86-C3F9-1C5E-5E09-88B840DC3E0B}"/>
              </a:ext>
            </a:extLst>
          </p:cNvPr>
          <p:cNvSpPr txBox="1"/>
          <p:nvPr/>
        </p:nvSpPr>
        <p:spPr>
          <a:xfrm>
            <a:off x="7441808" y="1402529"/>
            <a:ext cx="4180523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Buildings and Grounds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Two Mowers.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Truck for Buildings and Grounds.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 trailer.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Enhancements for Cemeteries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Building repairs or relocation for Police Department.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Repairs to Annex which houses Economic Development office.</a:t>
            </a:r>
          </a:p>
          <a:p>
            <a:pPr marL="283464" indent="-28346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1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Maintenance Worker Buildings and Grounds Emphasis on Downtown.</a:t>
            </a:r>
          </a:p>
          <a:p>
            <a:pPr marL="283464" indent="-28346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1Landscaper.</a:t>
            </a:r>
            <a:endParaRPr lang="en-US" sz="1400" kern="12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3464" indent="-28346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Security System for City Hall.</a:t>
            </a:r>
            <a:endParaRPr lang="en-US" sz="14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u="sng" dirty="0"/>
              <a:t>Street/ Stormwater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 truck.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 Maintenance workers Stormwater/Streets.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Equipment Operator Streets.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 trailer.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69E18CB-1B95-7515-CA3F-A509B0E270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7218832"/>
              </p:ext>
            </p:extLst>
          </p:nvPr>
        </p:nvGraphicFramePr>
        <p:xfrm>
          <a:off x="1762075" y="1650807"/>
          <a:ext cx="5020388" cy="3753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639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31BC9-A8B1-438B-454A-AF8CC0905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230541"/>
            <a:ext cx="8911687" cy="1280890"/>
          </a:xfrm>
        </p:spPr>
        <p:txBody>
          <a:bodyPr/>
          <a:lstStyle/>
          <a:p>
            <a:r>
              <a:rPr lang="en-US" dirty="0"/>
              <a:t>Fire Department $1,976,710.84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9AD54-55BB-3330-D800-EF890598C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688" y="1093509"/>
            <a:ext cx="5649311" cy="49396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BUDGET INCLUDES</a:t>
            </a:r>
          </a:p>
          <a:p>
            <a:r>
              <a:rPr lang="en-US" dirty="0"/>
              <a:t>Three additional Fire Fighters $210,000 if we obtain the Safer Grant.  If not, successful they won’t be hired.</a:t>
            </a:r>
          </a:p>
          <a:p>
            <a:r>
              <a:rPr lang="en-US" dirty="0"/>
              <a:t>Six (6) sets of Turnout Gear.</a:t>
            </a:r>
          </a:p>
          <a:p>
            <a:r>
              <a:rPr lang="en-US" dirty="0"/>
              <a:t>Hydraulic Rescue Extension Ram.</a:t>
            </a:r>
          </a:p>
          <a:p>
            <a:r>
              <a:rPr lang="en-US" dirty="0"/>
              <a:t>Skid Unit for Existing Trucks.</a:t>
            </a:r>
          </a:p>
          <a:p>
            <a:r>
              <a:rPr lang="en-US" dirty="0"/>
              <a:t>FLIR Thermal Imager.</a:t>
            </a:r>
          </a:p>
          <a:p>
            <a:r>
              <a:rPr lang="en-US" dirty="0"/>
              <a:t>Tripod Service Lights. </a:t>
            </a:r>
          </a:p>
          <a:p>
            <a:r>
              <a:rPr lang="en-US" dirty="0"/>
              <a:t>Volunteer Support.</a:t>
            </a:r>
          </a:p>
          <a:p>
            <a:r>
              <a:rPr lang="en-US" dirty="0"/>
              <a:t>Testing of equipment and apparatus.</a:t>
            </a:r>
          </a:p>
          <a:p>
            <a:r>
              <a:rPr lang="en-US" dirty="0"/>
              <a:t>Various Training Courses.</a:t>
            </a:r>
          </a:p>
          <a:p>
            <a:pPr marL="0" indent="0">
              <a:buNone/>
            </a:pPr>
            <a:r>
              <a:rPr lang="en-US" b="1" dirty="0"/>
              <a:t>All requested items are funded.</a:t>
            </a:r>
          </a:p>
          <a:p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3374E74-4F02-F6E7-CE59-A50BDB3CBD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954623"/>
              </p:ext>
            </p:extLst>
          </p:nvPr>
        </p:nvGraphicFramePr>
        <p:xfrm>
          <a:off x="6422646" y="1218639"/>
          <a:ext cx="5339030" cy="4689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581398" imgH="3323959" progId="Excel.Sheet.12">
                  <p:embed/>
                </p:oleObj>
              </mc:Choice>
              <mc:Fallback>
                <p:oleObj name="Worksheet" r:id="rId2" imgW="4581398" imgH="33239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422646" y="1218639"/>
                        <a:ext cx="5339030" cy="4689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126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31BC9-A8B1-438B-454A-AF8CC0905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99" y="0"/>
            <a:ext cx="8911687" cy="1280890"/>
          </a:xfrm>
        </p:spPr>
        <p:txBody>
          <a:bodyPr/>
          <a:lstStyle/>
          <a:p>
            <a:r>
              <a:rPr lang="en-US" dirty="0"/>
              <a:t>Engineering Department $708,802.00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9AD54-55BB-3330-D800-EF890598C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1277" y="1093509"/>
            <a:ext cx="5324722" cy="49396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BUDGET INCLUDES</a:t>
            </a:r>
          </a:p>
          <a:p>
            <a:r>
              <a:rPr lang="en-US" dirty="0"/>
              <a:t>A project manager/ engineer.</a:t>
            </a:r>
          </a:p>
          <a:p>
            <a:r>
              <a:rPr lang="en-US" dirty="0"/>
              <a:t>An inspector.</a:t>
            </a:r>
          </a:p>
          <a:p>
            <a:r>
              <a:rPr lang="en-US" dirty="0"/>
              <a:t>A vehicle.</a:t>
            </a:r>
          </a:p>
          <a:p>
            <a:r>
              <a:rPr lang="en-US" dirty="0"/>
              <a:t>Computer and office equipment for the new positions.</a:t>
            </a:r>
          </a:p>
          <a:p>
            <a:r>
              <a:rPr lang="en-US" dirty="0"/>
              <a:t>Increase in funds allocated for Engineering Services related to development.</a:t>
            </a:r>
          </a:p>
          <a:p>
            <a:pPr marL="0" indent="0">
              <a:buNone/>
            </a:pPr>
            <a:r>
              <a:rPr lang="en-US" b="1" dirty="0"/>
              <a:t>Doesn’t include:</a:t>
            </a:r>
          </a:p>
          <a:p>
            <a:pPr marL="0" indent="0">
              <a:buNone/>
            </a:pPr>
            <a:r>
              <a:rPr lang="en-US" dirty="0"/>
              <a:t>The request for Engineering Services was $400,000. The allocation is $120,000.  If workload exceeds the $120,000 allocation we expect revenues to offset it.   </a:t>
            </a:r>
          </a:p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EB6565E-3AD5-EECC-D30A-C95B705537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8574354"/>
              </p:ext>
            </p:extLst>
          </p:nvPr>
        </p:nvGraphicFramePr>
        <p:xfrm>
          <a:off x="6186196" y="1280889"/>
          <a:ext cx="5766318" cy="3916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572000" imgH="2819274" progId="Excel.Sheet.12">
                  <p:embed/>
                </p:oleObj>
              </mc:Choice>
              <mc:Fallback>
                <p:oleObj name="Worksheet" r:id="rId2" imgW="4572000" imgH="281927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86196" y="1280889"/>
                        <a:ext cx="5766318" cy="3916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008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31BC9-A8B1-438B-454A-AF8CC0905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058" y="184401"/>
            <a:ext cx="8911687" cy="1280890"/>
          </a:xfrm>
        </p:spPr>
        <p:txBody>
          <a:bodyPr/>
          <a:lstStyle/>
          <a:p>
            <a:r>
              <a:rPr lang="en-US" dirty="0"/>
              <a:t>Planning Department $360,802.66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9AD54-55BB-3330-D800-EF890598C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688" y="2067339"/>
            <a:ext cx="5649311" cy="39658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BUDGET INCLUDES</a:t>
            </a:r>
          </a:p>
          <a:p>
            <a:pPr marL="0" indent="0">
              <a:buNone/>
            </a:pPr>
            <a:r>
              <a:rPr lang="en-US" dirty="0"/>
              <a:t>The budget is approximately the same as last year.  It continues to fund an additional planner and increase to fund demolition projects.</a:t>
            </a:r>
          </a:p>
          <a:p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C61E2CD-19BC-EEC0-CBC6-BF1FFC19A4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5079585"/>
              </p:ext>
            </p:extLst>
          </p:nvPr>
        </p:nvGraphicFramePr>
        <p:xfrm>
          <a:off x="6621032" y="1643256"/>
          <a:ext cx="5239487" cy="3965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572000" imgH="2636441" progId="Excel.Sheet.12">
                  <p:embed/>
                </p:oleObj>
              </mc:Choice>
              <mc:Fallback>
                <p:oleObj name="Worksheet" r:id="rId2" imgW="4572000" imgH="263644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21032" y="1643256"/>
                        <a:ext cx="5239487" cy="3965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413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31BC9-A8B1-438B-454A-AF8CC0905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230541"/>
            <a:ext cx="8911687" cy="1280890"/>
          </a:xfrm>
        </p:spPr>
        <p:txBody>
          <a:bodyPr/>
          <a:lstStyle/>
          <a:p>
            <a:r>
              <a:rPr lang="en-US" dirty="0"/>
              <a:t>Recreation Department $1,119,611.00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9AD54-55BB-3330-D800-EF890598C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688" y="1184989"/>
            <a:ext cx="5649311" cy="4848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BUDGET INCLUDES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Improvements to Lake Devin Including a Disc Golf Course.</a:t>
            </a:r>
          </a:p>
          <a:p>
            <a:r>
              <a:rPr lang="en-US" dirty="0"/>
              <a:t>Maintenance Equipment.</a:t>
            </a:r>
          </a:p>
          <a:p>
            <a:r>
              <a:rPr lang="en-US" dirty="0"/>
              <a:t>Increases in Part-Time Staff.</a:t>
            </a:r>
          </a:p>
          <a:p>
            <a:r>
              <a:rPr lang="en-US" dirty="0"/>
              <a:t>Building and Field Maintenance.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u="sng" dirty="0"/>
              <a:t>Doesn’t include </a:t>
            </a:r>
          </a:p>
          <a:p>
            <a:pPr marL="0" indent="0">
              <a:buNone/>
            </a:pPr>
            <a:r>
              <a:rPr lang="en-US" dirty="0"/>
              <a:t>A Recreation Supervisor new position.</a:t>
            </a:r>
          </a:p>
          <a:p>
            <a:pPr marL="0" indent="0">
              <a:buNone/>
            </a:pPr>
            <a:r>
              <a:rPr lang="en-US" dirty="0"/>
              <a:t>Property acquisition.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7489BAE-0C81-B300-8489-7A69FAB8CC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2156869"/>
              </p:ext>
            </p:extLst>
          </p:nvPr>
        </p:nvGraphicFramePr>
        <p:xfrm>
          <a:off x="6718852" y="1436039"/>
          <a:ext cx="5026459" cy="4010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7541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EE7643-E5B3-A672-3E8C-E4BA103CA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10B41-AB41-E45F-9ECB-3F594FBE2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230541"/>
            <a:ext cx="8911687" cy="1280890"/>
          </a:xfrm>
        </p:spPr>
        <p:txBody>
          <a:bodyPr/>
          <a:lstStyle/>
          <a:p>
            <a:r>
              <a:rPr lang="en-US" dirty="0"/>
              <a:t>Theater $219,200.00 </a:t>
            </a:r>
            <a:br>
              <a:rPr lang="en-US" dirty="0"/>
            </a:br>
            <a:r>
              <a:rPr lang="en-US" dirty="0"/>
              <a:t> Revenues to equal Expenses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7C747-51F8-2713-0001-338C4137F4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688" y="2067339"/>
            <a:ext cx="5649311" cy="39658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BUDGET INCLUDES</a:t>
            </a:r>
          </a:p>
          <a:p>
            <a:r>
              <a:rPr lang="en-US" dirty="0"/>
              <a:t>Operations</a:t>
            </a:r>
          </a:p>
          <a:p>
            <a:r>
              <a:rPr lang="en-US" dirty="0"/>
              <a:t>Entertainment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Capital upstart cost such as improved sound and light equipment are allocations through American Rescue Plan funds in the current budget.</a:t>
            </a:r>
          </a:p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0B8ABC2-14A1-AB0F-C245-D3083E15DA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9792965"/>
              </p:ext>
            </p:extLst>
          </p:nvPr>
        </p:nvGraphicFramePr>
        <p:xfrm>
          <a:off x="7187979" y="1342543"/>
          <a:ext cx="4823045" cy="2947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914940" imgH="3614895" progId="Excel.Sheet.12">
                  <p:embed/>
                </p:oleObj>
              </mc:Choice>
              <mc:Fallback>
                <p:oleObj name="Worksheet" r:id="rId2" imgW="5914940" imgH="361489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187979" y="1342543"/>
                        <a:ext cx="4823045" cy="2947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A23A351-3130-20F6-5ED6-86768A00A2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323749"/>
              </p:ext>
            </p:extLst>
          </p:nvPr>
        </p:nvGraphicFramePr>
        <p:xfrm>
          <a:off x="5614946" y="4010489"/>
          <a:ext cx="45720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572042" imgH="2743167" progId="Excel.Sheet.12">
                  <p:embed/>
                </p:oleObj>
              </mc:Choice>
              <mc:Fallback>
                <p:oleObj name="Worksheet" r:id="rId4" imgW="4572042" imgH="274316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14946" y="4010489"/>
                        <a:ext cx="4572000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010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FUND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REVENUE						$14,534,300.00</a:t>
            </a:r>
          </a:p>
          <a:p>
            <a:r>
              <a:rPr lang="en-US" dirty="0"/>
              <a:t>EXPENSES					$14,534,300.00</a:t>
            </a:r>
          </a:p>
        </p:txBody>
      </p:sp>
    </p:spTree>
    <p:extLst>
      <p:ext uri="{BB962C8B-B14F-4D97-AF65-F5344CB8AC3E}">
        <p14:creationId xmlns:p14="http://schemas.microsoft.com/office/powerpoint/2010/main" val="28369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E8AEE-099D-20AA-C191-429665466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Capital Improvement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6CC16-1C99-ED28-7B9B-5933B8871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7389" y="1656521"/>
            <a:ext cx="4681086" cy="1772480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Police Department</a:t>
            </a:r>
          </a:p>
          <a:p>
            <a:pPr marL="0" indent="0">
              <a:buNone/>
            </a:pPr>
            <a:r>
              <a:rPr lang="en-US" b="1" u="sng" dirty="0"/>
              <a:t>Notable Purchases from Prior Plan</a:t>
            </a:r>
          </a:p>
          <a:p>
            <a:r>
              <a:rPr lang="en-US" sz="1600" dirty="0"/>
              <a:t>5 Patrol Vehicles</a:t>
            </a:r>
          </a:p>
          <a:p>
            <a:r>
              <a:rPr lang="en-US" sz="1600" dirty="0"/>
              <a:t>35 Body Cameras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00CDA5-9C02-055F-275D-5A95A856C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9519" y="1656521"/>
            <a:ext cx="4313864" cy="3777622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Fire Department</a:t>
            </a:r>
          </a:p>
          <a:p>
            <a:pPr marL="0" indent="0">
              <a:buNone/>
            </a:pPr>
            <a:r>
              <a:rPr lang="en-US" b="1" u="sng" dirty="0"/>
              <a:t>Notable Purchases from Prior Plan</a:t>
            </a:r>
          </a:p>
          <a:p>
            <a:r>
              <a:rPr lang="en-US" sz="1600" dirty="0"/>
              <a:t>Aerial Truck Refurbishment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6D590B9-8309-CE66-9962-B4BF38223A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994294"/>
              </p:ext>
            </p:extLst>
          </p:nvPr>
        </p:nvGraphicFramePr>
        <p:xfrm>
          <a:off x="993913" y="3194545"/>
          <a:ext cx="4929810" cy="2880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972376" imgH="2486025" progId="Excel.Sheet.12">
                  <p:embed/>
                </p:oleObj>
              </mc:Choice>
              <mc:Fallback>
                <p:oleObj name="Worksheet" r:id="rId2" imgW="6972376" imgH="24860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93913" y="3194545"/>
                        <a:ext cx="4929810" cy="2880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A9AEBFC-C6B6-4E9B-938A-7F5E4F5D0D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47583"/>
              </p:ext>
            </p:extLst>
          </p:nvPr>
        </p:nvGraphicFramePr>
        <p:xfrm>
          <a:off x="6268279" y="3194545"/>
          <a:ext cx="5600369" cy="2880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7067486" imgH="2105161" progId="Excel.Sheet.12">
                  <p:embed/>
                </p:oleObj>
              </mc:Choice>
              <mc:Fallback>
                <p:oleObj name="Worksheet" r:id="rId4" imgW="7067486" imgH="210516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68279" y="3194545"/>
                        <a:ext cx="5600369" cy="2880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100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F1108-60A4-92BA-8DD8-6820A8961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22470-B607-29EA-4535-775921861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435" y="142759"/>
            <a:ext cx="8911687" cy="1280890"/>
          </a:xfrm>
        </p:spPr>
        <p:txBody>
          <a:bodyPr/>
          <a:lstStyle/>
          <a:p>
            <a:r>
              <a:rPr lang="en-US" dirty="0"/>
              <a:t>Capital Improvement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87153-46DA-EECD-B0D3-6A5FED79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66406" y="783203"/>
            <a:ext cx="3945191" cy="1920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Parks and Recreation Department</a:t>
            </a:r>
          </a:p>
          <a:p>
            <a:pPr marL="0" indent="0">
              <a:buNone/>
            </a:pPr>
            <a:r>
              <a:rPr lang="en-US" b="1" u="sng" dirty="0"/>
              <a:t>Notable Purchases from Prior Plan</a:t>
            </a:r>
          </a:p>
          <a:p>
            <a:r>
              <a:rPr lang="en-US" sz="1400" dirty="0"/>
              <a:t>Lake Devin Spillway Bridge</a:t>
            </a:r>
          </a:p>
          <a:p>
            <a:r>
              <a:rPr lang="en-US" sz="1400" dirty="0"/>
              <a:t>Hix Gym Parking lot</a:t>
            </a:r>
          </a:p>
          <a:p>
            <a:r>
              <a:rPr lang="en-US" sz="1400" dirty="0"/>
              <a:t>Lake Devin Walkway</a:t>
            </a:r>
          </a:p>
          <a:p>
            <a:endParaRPr lang="en-US" sz="1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10439-D2C6-0BEF-669E-77E143E14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9993" y="743446"/>
            <a:ext cx="5600368" cy="15703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Public Works Department</a:t>
            </a:r>
          </a:p>
          <a:p>
            <a:pPr marL="0" indent="0">
              <a:buNone/>
            </a:pPr>
            <a:r>
              <a:rPr lang="en-US" b="1" u="sng" dirty="0"/>
              <a:t>Notable Purchases from Prior Plan</a:t>
            </a:r>
          </a:p>
          <a:p>
            <a:r>
              <a:rPr lang="en-US" sz="1600" dirty="0"/>
              <a:t>Window Replacement City Hall</a:t>
            </a:r>
          </a:p>
          <a:p>
            <a:r>
              <a:rPr lang="en-US" sz="1600" dirty="0"/>
              <a:t>Dump Truck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45F89A9-AA69-9AE8-8B74-9ACDC2FCF6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534000"/>
              </p:ext>
            </p:extLst>
          </p:nvPr>
        </p:nvGraphicFramePr>
        <p:xfrm>
          <a:off x="6169301" y="2445772"/>
          <a:ext cx="5741753" cy="314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486765" imgH="3628923" progId="Excel.Sheet.12">
                  <p:embed/>
                </p:oleObj>
              </mc:Choice>
              <mc:Fallback>
                <p:oleObj name="Worksheet" r:id="rId2" imgW="7486765" imgH="362892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69301" y="2445772"/>
                        <a:ext cx="5741753" cy="314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674FF94-B6ED-3C7F-D1EC-7FAF011B16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6889355"/>
              </p:ext>
            </p:extLst>
          </p:nvPr>
        </p:nvGraphicFramePr>
        <p:xfrm>
          <a:off x="826025" y="2530546"/>
          <a:ext cx="5113600" cy="324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7486574" imgH="3247822" progId="Excel.Sheet.12">
                  <p:embed/>
                </p:oleObj>
              </mc:Choice>
              <mc:Fallback>
                <p:oleObj name="Worksheet" r:id="rId4" imgW="7486574" imgH="324782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6025" y="2530546"/>
                        <a:ext cx="5113600" cy="324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203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56" y="11411"/>
            <a:ext cx="8911687" cy="1280890"/>
          </a:xfrm>
        </p:spPr>
        <p:txBody>
          <a:bodyPr/>
          <a:lstStyle/>
          <a:p>
            <a:r>
              <a:rPr lang="en-US" dirty="0"/>
              <a:t>FIVE YEAR PROJECTION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1030" y="1944887"/>
            <a:ext cx="5409538" cy="43812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u="sng" dirty="0"/>
              <a:t>Expense Assumptions</a:t>
            </a:r>
          </a:p>
          <a:p>
            <a:r>
              <a:rPr lang="en-US" sz="1600" dirty="0"/>
              <a:t>Personnel Increase cost of 4% annually.</a:t>
            </a:r>
          </a:p>
          <a:p>
            <a:r>
              <a:rPr lang="en-US" sz="1600" dirty="0"/>
              <a:t>Operating Expense increase cost 1% annually.</a:t>
            </a:r>
          </a:p>
          <a:p>
            <a:r>
              <a:rPr lang="en-US" sz="1600" dirty="0"/>
              <a:t>Reduction in capital equipment expenses.</a:t>
            </a:r>
          </a:p>
          <a:p>
            <a:r>
              <a:rPr lang="en-US" sz="1600" dirty="0"/>
              <a:t>Leasing or Lease purchasing vehicles and larger equipment items.</a:t>
            </a:r>
          </a:p>
          <a:p>
            <a:r>
              <a:rPr lang="en-US" sz="1600" dirty="0"/>
              <a:t>Staff enhancements especially in Public Safety.</a:t>
            </a:r>
          </a:p>
          <a:p>
            <a:r>
              <a:rPr lang="en-US" sz="1600" dirty="0"/>
              <a:t>Financing the following</a:t>
            </a:r>
            <a:br>
              <a:rPr lang="en-US" sz="1600" dirty="0"/>
            </a:br>
            <a:r>
              <a:rPr lang="en-US" sz="1600" dirty="0"/>
              <a:t>FY 27 Public Safety Station.</a:t>
            </a:r>
            <a:br>
              <a:rPr lang="en-US" sz="1600" dirty="0"/>
            </a:br>
            <a:r>
              <a:rPr lang="en-US" sz="1600" dirty="0"/>
              <a:t>FY 28 Park and Recreation Projects.</a:t>
            </a:r>
            <a:br>
              <a:rPr lang="en-US" sz="1600" dirty="0"/>
            </a:br>
            <a:r>
              <a:rPr lang="en-US" sz="1600" dirty="0"/>
              <a:t>Anticipating relocating Public Works between FY2026 - FY 2028.</a:t>
            </a:r>
          </a:p>
          <a:p>
            <a:r>
              <a:rPr lang="en-US" sz="1600" kern="1200" dirty="0">
                <a:solidFill>
                  <a:srgbClr val="40404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FY 30 Increase spending towards Road Maintenance.</a:t>
            </a:r>
            <a:br>
              <a:rPr lang="en-US" sz="1600" kern="1200" dirty="0">
                <a:solidFill>
                  <a:srgbClr val="40404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</a:br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8186715-B637-200A-EC56-415578D882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2826487"/>
              </p:ext>
            </p:extLst>
          </p:nvPr>
        </p:nvGraphicFramePr>
        <p:xfrm>
          <a:off x="1640156" y="663997"/>
          <a:ext cx="8448675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448567" imgH="1152389" progId="Excel.Sheet.12">
                  <p:embed/>
                </p:oleObj>
              </mc:Choice>
              <mc:Fallback>
                <p:oleObj name="Worksheet" r:id="rId2" imgW="8448567" imgH="11523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40156" y="663997"/>
                        <a:ext cx="8448675" cy="1152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DA694D-4752-E5CA-64CE-6D368664D7E0}"/>
              </a:ext>
            </a:extLst>
          </p:cNvPr>
          <p:cNvSpPr>
            <a:spLocks noGrp="1"/>
          </p:cNvSpPr>
          <p:nvPr/>
        </p:nvSpPr>
        <p:spPr>
          <a:xfrm>
            <a:off x="526112" y="2238445"/>
            <a:ext cx="5569888" cy="396769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u="sng" dirty="0"/>
              <a:t>Revenue Assumptions</a:t>
            </a:r>
          </a:p>
          <a:p>
            <a:r>
              <a:rPr lang="en-US" sz="2000" dirty="0"/>
              <a:t>No increases in the tax rate.</a:t>
            </a:r>
          </a:p>
          <a:p>
            <a:r>
              <a:rPr lang="en-US" sz="2000" dirty="0"/>
              <a:t>No increase in other rates, but conservative increases 1%-2% in other revenue sources due to increase population.</a:t>
            </a:r>
          </a:p>
          <a:p>
            <a:r>
              <a:rPr lang="en-US" sz="2000" dirty="0"/>
              <a:t>New homes valued at $225,000 each.</a:t>
            </a:r>
          </a:p>
          <a:p>
            <a:r>
              <a:rPr lang="en-US" sz="2000" dirty="0"/>
              <a:t>Minimal Commercial or Industrial Development.</a:t>
            </a:r>
          </a:p>
          <a:p>
            <a:pPr marL="0" indent="0">
              <a:buNone/>
            </a:pPr>
            <a:r>
              <a:rPr lang="en-US" sz="2000" b="1" u="sng" dirty="0"/>
              <a:t>Fiscal Year</a:t>
            </a:r>
            <a:r>
              <a:rPr lang="en-US" sz="2000" dirty="0"/>
              <a:t>		</a:t>
            </a:r>
            <a:r>
              <a:rPr lang="en-US" sz="2000" b="1" u="sng" dirty="0"/>
              <a:t>New Units</a:t>
            </a:r>
          </a:p>
          <a:p>
            <a:pPr marL="0" indent="0">
              <a:buNone/>
            </a:pPr>
            <a:r>
              <a:rPr lang="en-US" sz="2000" dirty="0"/>
              <a:t>FY 26				310</a:t>
            </a:r>
            <a:br>
              <a:rPr lang="en-US" sz="2000" dirty="0"/>
            </a:br>
            <a:r>
              <a:rPr lang="en-US" sz="2000" dirty="0"/>
              <a:t>FY 27				635</a:t>
            </a:r>
            <a:br>
              <a:rPr lang="en-US" sz="2000" dirty="0"/>
            </a:br>
            <a:r>
              <a:rPr lang="en-US" sz="2000" dirty="0"/>
              <a:t>FY 28				772</a:t>
            </a:r>
            <a:br>
              <a:rPr lang="en-US" sz="2000" dirty="0"/>
            </a:br>
            <a:r>
              <a:rPr lang="en-US" sz="2000" dirty="0"/>
              <a:t>FY 29				512</a:t>
            </a:r>
            <a:br>
              <a:rPr lang="en-US" sz="2000" dirty="0"/>
            </a:br>
            <a:r>
              <a:rPr lang="en-US" sz="2000" dirty="0"/>
              <a:t>FY 30				422</a:t>
            </a:r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br>
              <a:rPr lang="en-US" sz="1600" kern="1200" dirty="0">
                <a:solidFill>
                  <a:srgbClr val="40404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</a:br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46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8490D-A9CB-072D-89F9-A1CF8CB3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843" y="115226"/>
            <a:ext cx="8911687" cy="767368"/>
          </a:xfrm>
        </p:spPr>
        <p:txBody>
          <a:bodyPr>
            <a:normAutofit fontScale="90000"/>
          </a:bodyPr>
          <a:lstStyle/>
          <a:p>
            <a:r>
              <a:rPr lang="en-US" dirty="0"/>
              <a:t>The General Fund addresses the following: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C6030-9A0F-0C3A-4412-BD77C08D4D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9843" y="1407381"/>
            <a:ext cx="8435534" cy="450384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Improves the ability to be more responsive to developers and manage construction projects.</a:t>
            </a:r>
          </a:p>
          <a:p>
            <a:r>
              <a:rPr lang="en-US" dirty="0"/>
              <a:t>Short- term and long-term concerns with Public Safety facilities.</a:t>
            </a:r>
          </a:p>
          <a:p>
            <a:r>
              <a:rPr lang="en-US" dirty="0"/>
              <a:t>Better equips Public Safety departments to perform their duties and improve service to the public.</a:t>
            </a:r>
          </a:p>
          <a:p>
            <a:r>
              <a:rPr lang="en-US" dirty="0"/>
              <a:t>Increases capacity to search for other funding sources.</a:t>
            </a:r>
          </a:p>
          <a:p>
            <a:r>
              <a:rPr lang="en-US" dirty="0"/>
              <a:t>Expands the cultural and recreation opportunities.</a:t>
            </a:r>
          </a:p>
          <a:p>
            <a:r>
              <a:rPr lang="en-US" dirty="0"/>
              <a:t>Increases the ability of Public Works to address issues related to stormwater, beautification, cemeteries, debris collection and street repairs.</a:t>
            </a:r>
          </a:p>
          <a:p>
            <a:r>
              <a:rPr lang="en-US" dirty="0"/>
              <a:t>Continues to enhance the efforts to recruit, retain and recognize employees.</a:t>
            </a:r>
          </a:p>
          <a:p>
            <a:r>
              <a:rPr lang="en-US" dirty="0"/>
              <a:t>Invests in improving the aesthetics of downtown and gateways.</a:t>
            </a:r>
          </a:p>
          <a:p>
            <a:r>
              <a:rPr lang="en-US" dirty="0"/>
              <a:t>Improves the ability of the City to provide economic incentives for investment.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27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E4E3A-FB8C-E774-0211-C964394E6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1400E-E51C-B9A5-4C9F-D76292F8C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181" y="154983"/>
            <a:ext cx="8911687" cy="1280890"/>
          </a:xfrm>
        </p:spPr>
        <p:txBody>
          <a:bodyPr/>
          <a:lstStyle/>
          <a:p>
            <a:r>
              <a:rPr lang="en-US" dirty="0"/>
              <a:t>General Fund Revenue $14,453,300.00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7597004-194A-CE42-2963-C825E14885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908952"/>
              </p:ext>
            </p:extLst>
          </p:nvPr>
        </p:nvGraphicFramePr>
        <p:xfrm>
          <a:off x="7635322" y="1606701"/>
          <a:ext cx="3600450" cy="343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600412" imgH="3438491" progId="Excel.Sheet.12">
                  <p:embed/>
                </p:oleObj>
              </mc:Choice>
              <mc:Fallback>
                <p:oleObj name="Worksheet" r:id="rId2" imgW="3600412" imgH="343849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635322" y="1606701"/>
                        <a:ext cx="3600450" cy="3438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F5624DC-665B-BE98-6F2D-B921132E04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2542386"/>
              </p:ext>
            </p:extLst>
          </p:nvPr>
        </p:nvGraphicFramePr>
        <p:xfrm>
          <a:off x="1759254" y="1550559"/>
          <a:ext cx="5365750" cy="3641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366194" imgH="3263031" progId="Excel.Sheet.12">
                  <p:embed/>
                </p:oleObj>
              </mc:Choice>
              <mc:Fallback>
                <p:oleObj name="Worksheet" r:id="rId4" imgW="5366194" imgH="326303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9254" y="1550559"/>
                        <a:ext cx="5365750" cy="36416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444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490" y="141031"/>
            <a:ext cx="8911687" cy="1280890"/>
          </a:xfrm>
        </p:spPr>
        <p:txBody>
          <a:bodyPr/>
          <a:lstStyle/>
          <a:p>
            <a:r>
              <a:rPr lang="en-US" dirty="0"/>
              <a:t>Expenditure By Major Function</a:t>
            </a:r>
            <a:br>
              <a:rPr lang="en-US" dirty="0"/>
            </a:br>
            <a:r>
              <a:rPr lang="en-US" dirty="0"/>
              <a:t>Personnel –Operations- Capital-Other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D8CEAD8-468C-F880-76D0-C26AD6ABCA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8204468"/>
              </p:ext>
            </p:extLst>
          </p:nvPr>
        </p:nvGraphicFramePr>
        <p:xfrm>
          <a:off x="2733773" y="2057399"/>
          <a:ext cx="5779196" cy="33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24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3C65F-5E9E-4C00-A1B4-2220CAFBA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Includes Across all Department and Funds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8C700-ED8B-1D01-7B3D-04662A2E0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Cost of Living and Merit Wage Increases.</a:t>
            </a:r>
          </a:p>
          <a:p>
            <a:r>
              <a:rPr lang="en-US" dirty="0"/>
              <a:t>Health Insurance.</a:t>
            </a:r>
          </a:p>
          <a:p>
            <a:r>
              <a:rPr lang="en-US" dirty="0"/>
              <a:t>Contributions to State Retirement System.</a:t>
            </a:r>
          </a:p>
          <a:p>
            <a:r>
              <a:rPr lang="en-US" dirty="0"/>
              <a:t>Contribution to 401 K.</a:t>
            </a:r>
          </a:p>
          <a:p>
            <a:r>
              <a:rPr lang="en-US" dirty="0"/>
              <a:t>Workman’s Compensation.</a:t>
            </a:r>
          </a:p>
          <a:p>
            <a:r>
              <a:rPr lang="en-US" dirty="0"/>
              <a:t>Pilot program with Enterprise Fleet Management System to monitor vehicle maintenance and vehicle acquisition.</a:t>
            </a:r>
          </a:p>
        </p:txBody>
      </p:sp>
    </p:spTree>
    <p:extLst>
      <p:ext uri="{BB962C8B-B14F-4D97-AF65-F5344CB8AC3E}">
        <p14:creationId xmlns:p14="http://schemas.microsoft.com/office/powerpoint/2010/main" val="233630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4184" y="436957"/>
            <a:ext cx="8911687" cy="1280890"/>
          </a:xfrm>
        </p:spPr>
        <p:txBody>
          <a:bodyPr/>
          <a:lstStyle/>
          <a:p>
            <a:r>
              <a:rPr lang="en-US" dirty="0"/>
              <a:t>General Fund- $14,453,300.00</a:t>
            </a:r>
            <a:br>
              <a:rPr lang="en-US" dirty="0"/>
            </a:br>
            <a:r>
              <a:rPr lang="en-US" dirty="0"/>
              <a:t>Expenditure By Department Summary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2A34000-68C6-25C0-B785-04CD9015C5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4937535"/>
              </p:ext>
            </p:extLst>
          </p:nvPr>
        </p:nvGraphicFramePr>
        <p:xfrm>
          <a:off x="890333" y="2057400"/>
          <a:ext cx="6186328" cy="3723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570603" imgH="2743167" progId="Excel.Sheet.12">
                  <p:embed/>
                </p:oleObj>
              </mc:Choice>
              <mc:Fallback>
                <p:oleObj name="Worksheet" r:id="rId2" imgW="4570603" imgH="274316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90333" y="2057400"/>
                        <a:ext cx="6186328" cy="3723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7D70E95-25D5-4437-2356-86A5B29EBA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9189773"/>
              </p:ext>
            </p:extLst>
          </p:nvPr>
        </p:nvGraphicFramePr>
        <p:xfrm>
          <a:off x="7902671" y="2184897"/>
          <a:ext cx="2743200" cy="3532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2743200" imgH="3057525" progId="Excel.Sheet.12">
                  <p:embed/>
                </p:oleObj>
              </mc:Choice>
              <mc:Fallback>
                <p:oleObj name="Worksheet" r:id="rId4" imgW="2743200" imgH="30575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02671" y="2184897"/>
                        <a:ext cx="2743200" cy="35320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45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4422858-7B7E-5E82-98D6-1F38D5886B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1737837"/>
              </p:ext>
            </p:extLst>
          </p:nvPr>
        </p:nvGraphicFramePr>
        <p:xfrm>
          <a:off x="1851246" y="2027583"/>
          <a:ext cx="5607077" cy="3896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8A09904-923E-3E45-FBC9-44B47447A16F}"/>
              </a:ext>
            </a:extLst>
          </p:cNvPr>
          <p:cNvSpPr txBox="1"/>
          <p:nvPr/>
        </p:nvSpPr>
        <p:spPr>
          <a:xfrm>
            <a:off x="1178781" y="575332"/>
            <a:ext cx="101438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kern="1200" dirty="0">
                <a:solidFill>
                  <a:srgbClr val="262626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rPr>
              <a:t>General Fund- $14,453,300.00</a:t>
            </a:r>
            <a:br>
              <a:rPr lang="en-US" sz="3600" kern="1200" dirty="0">
                <a:solidFill>
                  <a:srgbClr val="262626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262626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rPr>
              <a:t>Expenditure By Percentage</a:t>
            </a:r>
            <a:endParaRPr lang="en-US" sz="36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F4EE04F-7931-8D94-6847-82887EBEB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095755"/>
              </p:ext>
            </p:extLst>
          </p:nvPr>
        </p:nvGraphicFramePr>
        <p:xfrm>
          <a:off x="7673008" y="2027583"/>
          <a:ext cx="4047214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23607">
                  <a:extLst>
                    <a:ext uri="{9D8B030D-6E8A-4147-A177-3AD203B41FA5}">
                      <a16:colId xmlns:a16="http://schemas.microsoft.com/office/drawing/2014/main" val="3742266764"/>
                    </a:ext>
                  </a:extLst>
                </a:gridCol>
                <a:gridCol w="2023607">
                  <a:extLst>
                    <a:ext uri="{9D8B030D-6E8A-4147-A177-3AD203B41FA5}">
                      <a16:colId xmlns:a16="http://schemas.microsoft.com/office/drawing/2014/main" val="1632292902"/>
                    </a:ext>
                  </a:extLst>
                </a:gridCol>
              </a:tblGrid>
              <a:tr h="315687">
                <a:tc>
                  <a:txBody>
                    <a:bodyPr/>
                    <a:lstStyle/>
                    <a:p>
                      <a:r>
                        <a:rPr lang="en-US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Percentage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099845"/>
                  </a:ext>
                </a:extLst>
              </a:tr>
              <a:tr h="315687">
                <a:tc>
                  <a:txBody>
                    <a:bodyPr/>
                    <a:lstStyle/>
                    <a:p>
                      <a:r>
                        <a:rPr lang="en-US" dirty="0"/>
                        <a:t>Police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841510"/>
                  </a:ext>
                </a:extLst>
              </a:tr>
              <a:tr h="315687">
                <a:tc>
                  <a:txBody>
                    <a:bodyPr/>
                    <a:lstStyle/>
                    <a:p>
                      <a:r>
                        <a:rPr lang="en-US" dirty="0"/>
                        <a:t>Public 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996099"/>
                  </a:ext>
                </a:extLst>
              </a:tr>
              <a:tr h="315687">
                <a:tc>
                  <a:txBody>
                    <a:bodyPr/>
                    <a:lstStyle/>
                    <a:p>
                      <a:r>
                        <a:rPr lang="en-US" dirty="0"/>
                        <a:t>Fire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948592"/>
                  </a:ext>
                </a:extLst>
              </a:tr>
              <a:tr h="315687">
                <a:tc>
                  <a:txBody>
                    <a:bodyPr/>
                    <a:lstStyle/>
                    <a:p>
                      <a:r>
                        <a:rPr lang="en-US" dirty="0"/>
                        <a:t>Cultural/ Rec.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7337457"/>
                  </a:ext>
                </a:extLst>
              </a:tr>
              <a:tr h="315687">
                <a:tc>
                  <a:txBody>
                    <a:bodyPr/>
                    <a:lstStyle/>
                    <a:p>
                      <a:r>
                        <a:rPr lang="en-US" dirty="0"/>
                        <a:t>Planning/Dev.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7569777"/>
                  </a:ext>
                </a:extLst>
              </a:tr>
              <a:tr h="315687">
                <a:tc>
                  <a:txBody>
                    <a:bodyPr/>
                    <a:lstStyle/>
                    <a:p>
                      <a:r>
                        <a:rPr lang="en-US" dirty="0"/>
                        <a:t>Admin.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655454"/>
                  </a:ext>
                </a:extLst>
              </a:tr>
              <a:tr h="315687">
                <a:tc>
                  <a:txBody>
                    <a:bodyPr/>
                    <a:lstStyle/>
                    <a:p>
                      <a:r>
                        <a:rPr lang="en-US" dirty="0"/>
                        <a:t>Other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38056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31BC9-A8B1-438B-454A-AF8CC090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Government $539,436.00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9AD54-55BB-3330-D800-EF890598C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763" y="1549137"/>
            <a:ext cx="5649311" cy="4229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BUDGET INCLUDES</a:t>
            </a:r>
          </a:p>
          <a:p>
            <a:r>
              <a:rPr lang="en-US" dirty="0"/>
              <a:t>Annual Contribution to the Airport Authority.</a:t>
            </a:r>
          </a:p>
          <a:p>
            <a:r>
              <a:rPr lang="en-US" dirty="0"/>
              <a:t>Website Improvements.</a:t>
            </a:r>
          </a:p>
          <a:p>
            <a:r>
              <a:rPr lang="en-US" dirty="0"/>
              <a:t>Economic Development and Incentive Program.</a:t>
            </a:r>
          </a:p>
          <a:p>
            <a:r>
              <a:rPr lang="en-US" dirty="0"/>
              <a:t>Codification Services.</a:t>
            </a:r>
          </a:p>
          <a:p>
            <a:r>
              <a:rPr lang="en-US" dirty="0"/>
              <a:t>Contribution to Boys and Girls Club.</a:t>
            </a:r>
          </a:p>
          <a:p>
            <a:r>
              <a:rPr lang="en-US" dirty="0"/>
              <a:t>Council Salaries.</a:t>
            </a:r>
          </a:p>
          <a:p>
            <a:r>
              <a:rPr lang="en-US" dirty="0"/>
              <a:t>Election Services from the County.</a:t>
            </a:r>
          </a:p>
          <a:p>
            <a:r>
              <a:rPr lang="en-US" dirty="0"/>
              <a:t>Liability Risk Management Insurance.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F274EB2-CA7D-DD98-97A6-CD893350D7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812457"/>
              </p:ext>
            </p:extLst>
          </p:nvPr>
        </p:nvGraphicFramePr>
        <p:xfrm>
          <a:off x="6130928" y="1549137"/>
          <a:ext cx="5441950" cy="3873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442479" imgH="2875837" progId="Excel.Sheet.12">
                  <p:embed/>
                </p:oleObj>
              </mc:Choice>
              <mc:Fallback>
                <p:oleObj name="Worksheet" r:id="rId2" imgW="5442479" imgH="28758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30928" y="1549137"/>
                        <a:ext cx="5441950" cy="3873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886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31BC9-A8B1-438B-454A-AF8CC090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Department $813,386.25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9AD54-55BB-3330-D800-EF890598C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689" y="1905000"/>
            <a:ext cx="5649311" cy="4229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BUDGET INCLUDES</a:t>
            </a:r>
          </a:p>
          <a:p>
            <a:r>
              <a:rPr lang="en-US" dirty="0"/>
              <a:t>Design Services for Public Safety Building.</a:t>
            </a:r>
          </a:p>
          <a:p>
            <a:r>
              <a:rPr lang="en-US" dirty="0"/>
              <a:t>Aesthetics Enhancements.</a:t>
            </a:r>
          </a:p>
          <a:p>
            <a:r>
              <a:rPr lang="en-US" dirty="0"/>
              <a:t>Legal Services.</a:t>
            </a:r>
          </a:p>
          <a:p>
            <a:r>
              <a:rPr lang="en-US" dirty="0"/>
              <a:t>Personnel.</a:t>
            </a:r>
          </a:p>
          <a:p>
            <a:r>
              <a:rPr lang="en-US" dirty="0"/>
              <a:t>Fleet Management.</a:t>
            </a:r>
          </a:p>
          <a:p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8271DBB-2C27-069E-4BF2-A90CFDB039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951760"/>
              </p:ext>
            </p:extLst>
          </p:nvPr>
        </p:nvGraphicFramePr>
        <p:xfrm>
          <a:off x="5951473" y="1700783"/>
          <a:ext cx="5172402" cy="3308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581398" imgH="2970292" progId="Excel.Sheet.12">
                  <p:embed/>
                </p:oleObj>
              </mc:Choice>
              <mc:Fallback>
                <p:oleObj name="Worksheet" r:id="rId2" imgW="4581398" imgH="297029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51473" y="1700783"/>
                        <a:ext cx="5172402" cy="33085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70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50381</TotalTime>
  <Words>1112</Words>
  <Application>Microsoft Office PowerPoint</Application>
  <PresentationFormat>Widescreen</PresentationFormat>
  <Paragraphs>218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Wingdings 3</vt:lpstr>
      <vt:lpstr>Wisp</vt:lpstr>
      <vt:lpstr>Worksheet</vt:lpstr>
      <vt:lpstr>CITY OF OXFORD FY 24-25 BUDGET</vt:lpstr>
      <vt:lpstr>GENERAL FUND</vt:lpstr>
      <vt:lpstr>General Fund Revenue $14,453,300.00</vt:lpstr>
      <vt:lpstr>Expenditure By Major Function Personnel –Operations- Capital-Other</vt:lpstr>
      <vt:lpstr>Budget Includes Across all Department and Funds</vt:lpstr>
      <vt:lpstr>General Fund- $14,453,300.00 Expenditure By Department Summary</vt:lpstr>
      <vt:lpstr>PowerPoint Presentation</vt:lpstr>
      <vt:lpstr>General Government $539,436.00</vt:lpstr>
      <vt:lpstr>Executive Department $813,386.25</vt:lpstr>
      <vt:lpstr>Human Resources Department $211,060.68</vt:lpstr>
      <vt:lpstr>Downtown Development $233,223.00</vt:lpstr>
      <vt:lpstr> Finance Department $791,126.00</vt:lpstr>
      <vt:lpstr>Police Department $3,977,044.00</vt:lpstr>
      <vt:lpstr>Public Works $3,356,897.57</vt:lpstr>
      <vt:lpstr>Fire Department $1,976,710.84</vt:lpstr>
      <vt:lpstr>Engineering Department $708,802.00</vt:lpstr>
      <vt:lpstr>Planning Department $360,802.66</vt:lpstr>
      <vt:lpstr>Recreation Department $1,119,611.00</vt:lpstr>
      <vt:lpstr>Theater $219,200.00   Revenues to equal Expenses</vt:lpstr>
      <vt:lpstr>Capital Improvement Plan</vt:lpstr>
      <vt:lpstr>Capital Improvement Plan</vt:lpstr>
      <vt:lpstr>FIVE YEAR PROJECTION</vt:lpstr>
      <vt:lpstr>The General Fund addresses the following: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OXFORD FY 24-25 BUDGET</dc:title>
  <dc:creator>Brent Taylor</dc:creator>
  <cp:lastModifiedBy>Cyndi Bowen</cp:lastModifiedBy>
  <cp:revision>24</cp:revision>
  <cp:lastPrinted>2024-04-06T23:16:23Z</cp:lastPrinted>
  <dcterms:created xsi:type="dcterms:W3CDTF">2024-02-03T01:28:55Z</dcterms:created>
  <dcterms:modified xsi:type="dcterms:W3CDTF">2024-04-10T20:25:46Z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